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7"/>
  </p:handoutMasterIdLst>
  <p:sldIdLst>
    <p:sldId id="256" r:id="rId2"/>
    <p:sldId id="292" r:id="rId3"/>
    <p:sldId id="259" r:id="rId4"/>
    <p:sldId id="300" r:id="rId5"/>
    <p:sldId id="301" r:id="rId6"/>
    <p:sldId id="257" r:id="rId7"/>
    <p:sldId id="298" r:id="rId8"/>
    <p:sldId id="260" r:id="rId9"/>
    <p:sldId id="267" r:id="rId10"/>
    <p:sldId id="258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3" r:id="rId20"/>
    <p:sldId id="288" r:id="rId21"/>
    <p:sldId id="271" r:id="rId22"/>
    <p:sldId id="272" r:id="rId23"/>
    <p:sldId id="279" r:id="rId24"/>
    <p:sldId id="275" r:id="rId25"/>
    <p:sldId id="289" r:id="rId26"/>
    <p:sldId id="277" r:id="rId27"/>
    <p:sldId id="278" r:id="rId28"/>
    <p:sldId id="290" r:id="rId29"/>
    <p:sldId id="291" r:id="rId30"/>
    <p:sldId id="280" r:id="rId31"/>
    <p:sldId id="293" r:id="rId32"/>
    <p:sldId id="294" r:id="rId33"/>
    <p:sldId id="295" r:id="rId34"/>
    <p:sldId id="296" r:id="rId35"/>
    <p:sldId id="297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9900"/>
    <a:srgbClr val="660066"/>
    <a:srgbClr val="663300"/>
    <a:srgbClr val="008000"/>
    <a:srgbClr val="FF00FF"/>
    <a:srgbClr val="808000"/>
    <a:srgbClr val="FFFFCC"/>
    <a:srgbClr val="FF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64FE5-508F-4B9D-96A7-E8162A8BB0FD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3FC4-70A1-4588-BA77-E3E23C2CED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30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254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092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3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740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912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920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62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76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10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h-TH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6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1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2D09D2-9F7A-427F-8C45-53150657ADE8}" type="datetimeFigureOut">
              <a:rPr lang="th-TH" smtClean="0"/>
              <a:t>20/12/62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7F068C-0173-4817-9BCC-100B071CB6E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6418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8800" b="1" dirty="0">
                <a:solidFill>
                  <a:srgbClr val="002060"/>
                </a:solidFill>
              </a:rPr>
              <a:t>เทคนิคการเขียนหนังสือราชการ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th-TH" sz="3600" b="1" dirty="0">
                <a:solidFill>
                  <a:srgbClr val="002060"/>
                </a:solidFill>
              </a:rPr>
              <a:t>อาจารย์ ดร.เขมฤทัย บุญ</a:t>
            </a:r>
            <a:r>
              <a:rPr lang="th-TH" sz="3600" b="1" dirty="0" err="1">
                <a:solidFill>
                  <a:srgbClr val="002060"/>
                </a:solidFill>
              </a:rPr>
              <a:t>วรร</a:t>
            </a:r>
            <a:r>
              <a:rPr lang="th-TH" sz="3600" b="1" dirty="0">
                <a:solidFill>
                  <a:srgbClr val="002060"/>
                </a:solidFill>
              </a:rPr>
              <a:t>ณ</a:t>
            </a:r>
          </a:p>
        </p:txBody>
      </p:sp>
    </p:spTree>
    <p:extLst>
      <p:ext uri="{BB962C8B-B14F-4D97-AF65-F5344CB8AC3E}">
        <p14:creationId xmlns:p14="http://schemas.microsoft.com/office/powerpoint/2010/main" val="19842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9" y="221988"/>
            <a:ext cx="5006865" cy="6424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202" y="221989"/>
            <a:ext cx="5477600" cy="642447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8119" y="3260993"/>
            <a:ext cx="5263023" cy="4102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50179" y="5098974"/>
            <a:ext cx="5263023" cy="4102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20490" y="2983735"/>
            <a:ext cx="5263023" cy="4102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20489" y="5484564"/>
            <a:ext cx="5263023" cy="4102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0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79" y="745625"/>
            <a:ext cx="10058400" cy="137160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ชั้นความลับ (ถ้ามี) </a:t>
            </a:r>
            <a:br>
              <a:rPr lang="th-TH" sz="6600" b="1" dirty="0">
                <a:solidFill>
                  <a:srgbClr val="7030A0"/>
                </a:solidFill>
              </a:rPr>
            </a:br>
            <a:endParaRPr lang="th-TH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97" y="1431424"/>
            <a:ext cx="11168130" cy="49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" dirty="0"/>
          </a:p>
          <a:p>
            <a:r>
              <a:rPr lang="th-TH" sz="4200" b="1" dirty="0">
                <a:solidFill>
                  <a:srgbClr val="C00000"/>
                </a:solidFill>
              </a:rPr>
              <a:t>ลับที่สุด </a:t>
            </a:r>
            <a:r>
              <a:rPr lang="th-TH" sz="42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42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TOP SECRET) </a:t>
            </a:r>
            <a:r>
              <a:rPr lang="th-TH" sz="4200" dirty="0"/>
              <a:t>--- ข้อมูลข่าวสารลับซึ่งหากเปิดเผยทั้งหมดหรือเพียงบางส่วนจะก่อให้เกิดความเสียหายแก่ประโยชน์แห่งรัฐอย่างร้ายแรงที่สุด </a:t>
            </a:r>
          </a:p>
          <a:p>
            <a:r>
              <a:rPr lang="th-TH" sz="4200" b="1" dirty="0">
                <a:solidFill>
                  <a:srgbClr val="C00000"/>
                </a:solidFill>
              </a:rPr>
              <a:t>ลับมาก </a:t>
            </a:r>
            <a:r>
              <a:rPr lang="th-TH" sz="42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42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SECRET)</a:t>
            </a:r>
            <a:r>
              <a:rPr lang="en-US" sz="4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200" dirty="0"/>
              <a:t>--- ข้อมูลข่าวสารลับซึ่งหากเปิดเผยทั้งหมดหรือเพียงบางส่วนจะก่อให้เกิดความเสียหายแก่ประโยชน์แห่งรัฐอย่างร้ายแรง </a:t>
            </a:r>
          </a:p>
          <a:p>
            <a:r>
              <a:rPr lang="th-TH" sz="4200" b="1" dirty="0">
                <a:solidFill>
                  <a:srgbClr val="C00000"/>
                </a:solidFill>
              </a:rPr>
              <a:t>ลับ </a:t>
            </a:r>
            <a:r>
              <a:rPr lang="th-TH" sz="4200" b="1" dirty="0">
                <a:solidFill>
                  <a:srgbClr val="0070C0"/>
                </a:solidFill>
              </a:rPr>
              <a:t>(</a:t>
            </a:r>
            <a:r>
              <a:rPr lang="en-US" sz="42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CONFIDENTIAL) </a:t>
            </a:r>
            <a:r>
              <a:rPr lang="th-TH" sz="4200" dirty="0"/>
              <a:t>--- ข้อมูลข่าวสารลับซึ่งหากเปิดเผยทั้งหมดหรือเพียงบางส่วนจะก่อให้เกิดความเสียหายแก่ประโยชน์แห่งรัฐ </a:t>
            </a:r>
          </a:p>
        </p:txBody>
      </p:sp>
    </p:spTree>
    <p:extLst>
      <p:ext uri="{BB962C8B-B14F-4D97-AF65-F5344CB8AC3E}">
        <p14:creationId xmlns:p14="http://schemas.microsoft.com/office/powerpoint/2010/main" val="11812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8" y="436532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ชั้นความเร็ว (ถ้ามี)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5" y="1808132"/>
            <a:ext cx="11039341" cy="3931920"/>
          </a:xfrm>
        </p:spPr>
        <p:txBody>
          <a:bodyPr>
            <a:normAutofit/>
          </a:bodyPr>
          <a:lstStyle/>
          <a:p>
            <a:r>
              <a:rPr lang="th-TH" sz="5000" b="1" dirty="0">
                <a:solidFill>
                  <a:srgbClr val="C00000"/>
                </a:solidFill>
              </a:rPr>
              <a:t>ด่วนที่สุด </a:t>
            </a:r>
            <a:r>
              <a:rPr lang="th-TH" sz="5000" dirty="0"/>
              <a:t>--- ให้เจ้าหน้าที่ปฏิบัติใน</a:t>
            </a:r>
            <a:r>
              <a:rPr lang="th-TH" sz="5000" b="1" u="sng" dirty="0">
                <a:solidFill>
                  <a:srgbClr val="FF0000"/>
                </a:solidFill>
              </a:rPr>
              <a:t>ทันที</a:t>
            </a:r>
            <a:r>
              <a:rPr lang="th-TH" sz="5000" dirty="0"/>
              <a:t>ที่ได้รับหนังสือนั้น</a:t>
            </a:r>
          </a:p>
          <a:p>
            <a:r>
              <a:rPr lang="th-TH" sz="5000" b="1" dirty="0">
                <a:solidFill>
                  <a:srgbClr val="C00000"/>
                </a:solidFill>
              </a:rPr>
              <a:t>ด่วนมาก </a:t>
            </a:r>
            <a:r>
              <a:rPr lang="th-TH" sz="5000" dirty="0"/>
              <a:t>----</a:t>
            </a:r>
            <a:r>
              <a:rPr lang="th-TH" sz="5000" b="1" dirty="0">
                <a:solidFill>
                  <a:srgbClr val="C00000"/>
                </a:solidFill>
              </a:rPr>
              <a:t> </a:t>
            </a:r>
            <a:r>
              <a:rPr lang="th-TH" sz="5000" dirty="0"/>
              <a:t>ให้เจ้าหน้าที่ปฏิบัติ</a:t>
            </a:r>
            <a:r>
              <a:rPr lang="th-TH" sz="5000" b="1" u="sng" dirty="0">
                <a:solidFill>
                  <a:srgbClr val="FF0000"/>
                </a:solidFill>
              </a:rPr>
              <a:t>โดยเร็ว</a:t>
            </a:r>
          </a:p>
          <a:p>
            <a:r>
              <a:rPr lang="th-TH" sz="5000" b="1" dirty="0">
                <a:solidFill>
                  <a:srgbClr val="C00000"/>
                </a:solidFill>
              </a:rPr>
              <a:t>ด่วน</a:t>
            </a:r>
            <a:r>
              <a:rPr lang="th-TH" sz="5000" dirty="0"/>
              <a:t> --- ให้เจ้าหน้าที่ปฏิบัติ</a:t>
            </a:r>
            <a:r>
              <a:rPr lang="th-TH" sz="5000" b="1" u="sng" dirty="0">
                <a:solidFill>
                  <a:srgbClr val="FF0000"/>
                </a:solidFill>
              </a:rPr>
              <a:t>เร็วกว่าปกติ</a:t>
            </a:r>
            <a:r>
              <a:rPr lang="th-TH" sz="5000" b="1" dirty="0">
                <a:solidFill>
                  <a:srgbClr val="FF0000"/>
                </a:solidFill>
              </a:rPr>
              <a:t> </a:t>
            </a:r>
            <a:r>
              <a:rPr lang="th-TH" sz="5000" dirty="0"/>
              <a:t>เท่าที่จะทำได้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35" y="372137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เลขที่หนังสือ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22" y="1600844"/>
            <a:ext cx="11052220" cy="4864350"/>
          </a:xfrm>
        </p:spPr>
        <p:txBody>
          <a:bodyPr>
            <a:noAutofit/>
          </a:bodyPr>
          <a:lstStyle/>
          <a:p>
            <a:r>
              <a:rPr lang="th-TH" sz="4200" dirty="0"/>
              <a:t>  </a:t>
            </a:r>
            <a:r>
              <a:rPr lang="th-TH" sz="4200" b="1" dirty="0"/>
              <a:t>ที่</a:t>
            </a:r>
            <a:r>
              <a:rPr lang="th-TH" sz="4200" dirty="0"/>
              <a:t>   ให้ลงรหัสตัวพยัญชนะและเลขประจำของเจ้าของเรื่องตามที่กำหนดไว้ทับ     (ใช้เครื่องหมาย </a:t>
            </a:r>
            <a:r>
              <a:rPr lang="en-US" sz="4200" dirty="0"/>
              <a:t>/</a:t>
            </a:r>
            <a:r>
              <a:rPr lang="th-TH" sz="4200" dirty="0"/>
              <a:t>)เลขทะเบียนหนังสือออก</a:t>
            </a:r>
            <a:r>
              <a:rPr lang="en-US" sz="4200" dirty="0"/>
              <a:t>  </a:t>
            </a:r>
            <a:r>
              <a:rPr lang="th-TH" sz="4200" dirty="0"/>
              <a:t>เพื่อแบ่งแยกเลขประจำกรม กอง ออกจากเลขทะเบียนหนังสือส่งออก</a:t>
            </a:r>
          </a:p>
          <a:p>
            <a:endParaRPr lang="th-TH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138" y="436532"/>
            <a:ext cx="10058400" cy="568020"/>
          </a:xfrm>
        </p:spPr>
        <p:txBody>
          <a:bodyPr>
            <a:normAutofit fontScale="90000"/>
          </a:bodyPr>
          <a:lstStyle/>
          <a:p>
            <a:pPr algn="r"/>
            <a:r>
              <a:rPr lang="th-TH" sz="3600" b="1" dirty="0">
                <a:solidFill>
                  <a:srgbClr val="7030A0"/>
                </a:solidFill>
              </a:rPr>
              <a:t>เลขที่หนังสือ (ต่อ)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38" y="1162961"/>
            <a:ext cx="10820400" cy="2972538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</a:pPr>
            <a:r>
              <a:rPr lang="th-TH" sz="4400" b="1" dirty="0">
                <a:solidFill>
                  <a:srgbClr val="002060"/>
                </a:solidFill>
              </a:rPr>
              <a:t>ที่  </a:t>
            </a:r>
            <a:r>
              <a:rPr lang="th-TH" sz="4400" b="1" dirty="0" err="1">
                <a:solidFill>
                  <a:srgbClr val="002060"/>
                </a:solidFill>
              </a:rPr>
              <a:t>ศธ</a:t>
            </a:r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th-TH" sz="4400" b="1" dirty="0">
                <a:solidFill>
                  <a:srgbClr val="002060"/>
                </a:solidFill>
              </a:rPr>
              <a:t>   		หมายถึง    กระทรวงศึกษาธิการ</a:t>
            </a:r>
            <a:endParaRPr lang="en-US" sz="4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th-TH" sz="4400" b="1" dirty="0">
                <a:solidFill>
                  <a:srgbClr val="002060"/>
                </a:solidFill>
              </a:rPr>
              <a:t>เลข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th-TH" sz="4400" b="1" dirty="0">
                <a:solidFill>
                  <a:srgbClr val="002060"/>
                </a:solidFill>
              </a:rPr>
              <a:t>ตัวแรก  คือ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05</a:t>
            </a:r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th-TH" sz="4400" b="1" dirty="0">
                <a:solidFill>
                  <a:srgbClr val="002060"/>
                </a:solidFill>
              </a:rPr>
              <a:t>หมายถึง  </a:t>
            </a: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th-TH" sz="4400" b="1" dirty="0">
                <a:solidFill>
                  <a:srgbClr val="002060"/>
                </a:solidFill>
              </a:rPr>
              <a:t>สำนักงานคณะกรรมการการอุดมศึกษา</a:t>
            </a:r>
            <a:endParaRPr lang="en-US" sz="4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th-TH" sz="4400" b="1" dirty="0">
                <a:solidFill>
                  <a:srgbClr val="002060"/>
                </a:solidFill>
              </a:rPr>
              <a:t>เลข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th-TH" sz="4400" b="1" dirty="0">
                <a:solidFill>
                  <a:srgbClr val="002060"/>
                </a:solidFill>
              </a:rPr>
              <a:t>ตัวหลัง  คือ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</a:t>
            </a:r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th-TH" sz="4400" b="1" dirty="0">
                <a:solidFill>
                  <a:srgbClr val="002060"/>
                </a:solidFill>
              </a:rPr>
              <a:t>หมายถึง  </a:t>
            </a: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th-TH" sz="4400" b="1" dirty="0">
                <a:solidFill>
                  <a:srgbClr val="002060"/>
                </a:solidFill>
              </a:rPr>
              <a:t>มหาวิทยาลัยมหิดล</a:t>
            </a:r>
          </a:p>
          <a:p>
            <a:pPr>
              <a:spcBef>
                <a:spcPts val="600"/>
              </a:spcBef>
            </a:pPr>
            <a:r>
              <a:rPr lang="th-TH" sz="4400" b="1" dirty="0">
                <a:solidFill>
                  <a:srgbClr val="002060"/>
                </a:solidFill>
              </a:rPr>
              <a:t>เลขหลังจุด      คือ </a:t>
            </a:r>
            <a:r>
              <a:rPr lang="en-US" sz="4400" b="1" dirty="0">
                <a:solidFill>
                  <a:srgbClr val="002060"/>
                </a:solidFill>
              </a:rPr>
              <a:t> .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35 </a:t>
            </a:r>
            <a:r>
              <a:rPr lang="th-TH" sz="4400" b="1" dirty="0">
                <a:solidFill>
                  <a:srgbClr val="002060"/>
                </a:solidFill>
              </a:rPr>
              <a:t>หมายถึง    ส่วนงาน(คณะศิลปศาสตร์)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6907" y="4135499"/>
            <a:ext cx="11136631" cy="2375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</a:pPr>
            <a:r>
              <a:rPr lang="th-TH" sz="4400" b="1" dirty="0">
                <a:solidFill>
                  <a:srgbClr val="663300"/>
                </a:solidFill>
              </a:rPr>
              <a:t>ที่ </a:t>
            </a:r>
            <a:r>
              <a:rPr lang="th-TH" sz="4400" b="1" dirty="0" err="1">
                <a:solidFill>
                  <a:srgbClr val="663300"/>
                </a:solidFill>
              </a:rPr>
              <a:t>อว</a:t>
            </a:r>
            <a:r>
              <a:rPr lang="en-US" sz="4400" b="1" dirty="0">
                <a:solidFill>
                  <a:srgbClr val="663300"/>
                </a:solidFill>
              </a:rPr>
              <a:t>	</a:t>
            </a:r>
            <a:r>
              <a:rPr lang="th-TH" sz="4400" b="1" dirty="0">
                <a:solidFill>
                  <a:srgbClr val="663300"/>
                </a:solidFill>
              </a:rPr>
              <a:t>   	หมายถึง กระทรวงการอุดมศึกษา วิทยาศาสตร์ วิจัย และนวัตกรรม</a:t>
            </a:r>
            <a:endParaRPr lang="en-US" sz="4400" b="1" dirty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</a:pPr>
            <a:r>
              <a:rPr lang="th-TH" sz="4400" b="1" dirty="0">
                <a:solidFill>
                  <a:srgbClr val="663300"/>
                </a:solidFill>
              </a:rPr>
              <a:t>เลข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en-US" sz="4400" b="1" dirty="0">
                <a:solidFill>
                  <a:srgbClr val="66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th-TH" sz="4400" b="1" dirty="0">
                <a:solidFill>
                  <a:srgbClr val="663300"/>
                </a:solidFill>
              </a:rPr>
              <a:t>ตัว      คือ </a:t>
            </a:r>
            <a:r>
              <a:rPr lang="en-US" sz="4400" b="1" dirty="0">
                <a:solidFill>
                  <a:srgbClr val="66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78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400" b="1" dirty="0">
                <a:solidFill>
                  <a:srgbClr val="663300"/>
                </a:solidFill>
              </a:rPr>
              <a:t>	</a:t>
            </a:r>
            <a:r>
              <a:rPr lang="th-TH" sz="4400" b="1" dirty="0">
                <a:solidFill>
                  <a:srgbClr val="663300"/>
                </a:solidFill>
              </a:rPr>
              <a:t>หมายถึง  </a:t>
            </a:r>
            <a:r>
              <a:rPr lang="en-US" sz="4400" b="1" dirty="0">
                <a:solidFill>
                  <a:srgbClr val="663300"/>
                </a:solidFill>
              </a:rPr>
              <a:t>  </a:t>
            </a:r>
            <a:r>
              <a:rPr lang="th-TH" sz="4400" b="1" dirty="0">
                <a:solidFill>
                  <a:srgbClr val="663300"/>
                </a:solidFill>
              </a:rPr>
              <a:t>มหาวิทยาลัยมหิดล</a:t>
            </a:r>
          </a:p>
          <a:p>
            <a:pPr>
              <a:spcBef>
                <a:spcPts val="600"/>
              </a:spcBef>
            </a:pPr>
            <a:r>
              <a:rPr lang="th-TH" sz="4400" b="1" dirty="0">
                <a:solidFill>
                  <a:srgbClr val="663300"/>
                </a:solidFill>
              </a:rPr>
              <a:t>เลข </a:t>
            </a:r>
            <a:r>
              <a:rPr lang="en-US" sz="4400" b="1" dirty="0">
                <a:solidFill>
                  <a:srgbClr val="66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th-TH" sz="4400" b="1" dirty="0">
                <a:solidFill>
                  <a:srgbClr val="663300"/>
                </a:solidFill>
              </a:rPr>
              <a:t>ตัวหลัง  คือ </a:t>
            </a:r>
            <a:r>
              <a:rPr lang="en-US" sz="4400" b="1" dirty="0">
                <a:solidFill>
                  <a:srgbClr val="66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01   </a:t>
            </a:r>
            <a:r>
              <a:rPr lang="th-TH" sz="4400" b="1" dirty="0">
                <a:solidFill>
                  <a:srgbClr val="663300"/>
                </a:solidFill>
              </a:rPr>
              <a:t>หมายถึง</a:t>
            </a:r>
            <a:r>
              <a:rPr lang="th-TH" sz="4400" b="1" dirty="0">
                <a:solidFill>
                  <a:srgbClr val="66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</a:t>
            </a:r>
            <a:r>
              <a:rPr lang="th-TH" sz="4400" b="1" dirty="0">
                <a:solidFill>
                  <a:srgbClr val="663300"/>
                </a:solidFill>
              </a:rPr>
              <a:t>สำนักงานอธิการบดี</a:t>
            </a:r>
          </a:p>
        </p:txBody>
      </p:sp>
    </p:spTree>
    <p:extLst>
      <p:ext uri="{BB962C8B-B14F-4D97-AF65-F5344CB8AC3E}">
        <p14:creationId xmlns:p14="http://schemas.microsoft.com/office/powerpoint/2010/main" val="20610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93" y="449411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วัน เดือน ปี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160" y="1265993"/>
            <a:ext cx="11065099" cy="5134807"/>
          </a:xfrm>
        </p:spPr>
        <p:txBody>
          <a:bodyPr>
            <a:noAutofit/>
          </a:bodyPr>
          <a:lstStyle/>
          <a:p>
            <a:endParaRPr lang="th-TH" dirty="0"/>
          </a:p>
          <a:p>
            <a:r>
              <a:rPr lang="th-TH" sz="4400" dirty="0"/>
              <a:t> ให้ลงตัวเลขของวันที่  ชื่อเต็มของเดือน  ตัวเลขของปีพุทธศักราชที่ออกหนังสือ </a:t>
            </a:r>
          </a:p>
          <a:p>
            <a:pPr marL="0" indent="0">
              <a:buNone/>
            </a:pPr>
            <a:r>
              <a:rPr lang="th-TH" sz="4400" b="1" u="sng" dirty="0"/>
              <a:t>ตัวอย่าง</a:t>
            </a:r>
          </a:p>
          <a:p>
            <a:pPr marL="0" indent="0">
              <a:buNone/>
            </a:pPr>
            <a:r>
              <a:rPr lang="th-TH" sz="4400" dirty="0"/>
              <a:t> 		 วันที่ 24  เดือนธันวาคม พ.ศ. 2562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56845" y="3090929"/>
            <a:ext cx="412124" cy="888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25166" y="3048398"/>
            <a:ext cx="412124" cy="888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0561" y="3061277"/>
            <a:ext cx="412124" cy="888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60561" y="3048398"/>
            <a:ext cx="507642" cy="985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71334" y="3061277"/>
            <a:ext cx="507642" cy="985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18190" y="3090929"/>
            <a:ext cx="507642" cy="985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78" y="397895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48" y="1549329"/>
            <a:ext cx="11000705" cy="4684046"/>
          </a:xfrm>
        </p:spPr>
        <p:txBody>
          <a:bodyPr>
            <a:normAutofit lnSpcReduction="10000"/>
          </a:bodyPr>
          <a:lstStyle/>
          <a:p>
            <a:r>
              <a:rPr lang="th-TH" sz="4400" dirty="0"/>
              <a:t> ให้ลงเรื่องย่อที่เป็นใจความสั้นที่สุดของหนังสือฉบับนั้น </a:t>
            </a:r>
          </a:p>
          <a:p>
            <a:r>
              <a:rPr lang="th-TH" sz="4400" dirty="0"/>
              <a:t> ในกรณีที่เป็นหนังสือต่อเนื่อง โดยปกติให้ลงเรื่องของหนังสือฉบับเดิม </a:t>
            </a:r>
          </a:p>
          <a:p>
            <a:r>
              <a:rPr lang="th-TH" sz="4400" dirty="0"/>
              <a:t> วลี / ประโยคสั้น ๆ </a:t>
            </a:r>
          </a:p>
          <a:p>
            <a:r>
              <a:rPr lang="th-TH" sz="4400" dirty="0"/>
              <a:t> เก็บ ค้น อ้างอิง</a:t>
            </a:r>
          </a:p>
          <a:p>
            <a:r>
              <a:rPr lang="th-TH" sz="4400" dirty="0"/>
              <a:t> แยกให้ต่างจากเรื่องอื่น --- แยกหนังสือแต่ละฉบับได้ </a:t>
            </a:r>
          </a:p>
          <a:p>
            <a:r>
              <a:rPr lang="th-TH" sz="4400" dirty="0"/>
              <a:t> ชื่อเรื่องตรงกับส่วนสรุป(ส่วนท้าย)</a:t>
            </a:r>
          </a:p>
          <a:p>
            <a:pPr marL="0" indent="0">
              <a:buNone/>
            </a:pPr>
            <a:endParaRPr lang="th-TH" sz="4400" dirty="0"/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2644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623" y="346380"/>
            <a:ext cx="10058400" cy="774082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>
                <a:solidFill>
                  <a:srgbClr val="7030A0"/>
                </a:solidFill>
              </a:rPr>
              <a:t>เรื่อง(ต่อ)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38" y="1120462"/>
            <a:ext cx="11269014" cy="5006019"/>
          </a:xfrm>
        </p:spPr>
        <p:txBody>
          <a:bodyPr>
            <a:normAutofit fontScale="85000" lnSpcReduction="20000"/>
          </a:bodyPr>
          <a:lstStyle/>
          <a:p>
            <a:r>
              <a:rPr lang="th-TH" sz="4400" dirty="0"/>
              <a:t> </a:t>
            </a:r>
            <a:r>
              <a:rPr lang="th-TH" sz="4700" b="1" dirty="0">
                <a:solidFill>
                  <a:srgbClr val="0070C0"/>
                </a:solidFill>
              </a:rPr>
              <a:t>ขึ้นต้นด้วยคำกริยา  </a:t>
            </a:r>
            <a:r>
              <a:rPr lang="th-TH" sz="4700" dirty="0"/>
              <a:t>--- เข้าใจชัดเจน+ ตรงประเด็น </a:t>
            </a:r>
            <a:r>
              <a:rPr lang="en-US" sz="4700" dirty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r>
              <a:rPr lang="th-TH" sz="4700" dirty="0"/>
              <a:t> ส่ง  ขอ...  แจ้ง ขออนุมัติ          ขออนุญาต  ขอเชิญ  ชี้แจง  ขอหารือ ขอความอนุเคราะห์</a:t>
            </a:r>
          </a:p>
          <a:p>
            <a:pPr marL="0" indent="0">
              <a:buNone/>
            </a:pPr>
            <a:r>
              <a:rPr lang="th-TH" sz="4700" dirty="0"/>
              <a:t>	</a:t>
            </a:r>
            <a:r>
              <a:rPr lang="th-TH" sz="4700" dirty="0">
                <a:solidFill>
                  <a:srgbClr val="008000"/>
                </a:solidFill>
              </a:rPr>
              <a:t>ขอเชิญเป็นประธานในพิธี........      ขอเชิญเป็นวิทยากร........</a:t>
            </a:r>
          </a:p>
          <a:p>
            <a:pPr marL="0" indent="0">
              <a:buNone/>
            </a:pPr>
            <a:r>
              <a:rPr lang="th-TH" sz="4700" dirty="0">
                <a:solidFill>
                  <a:srgbClr val="008000"/>
                </a:solidFill>
              </a:rPr>
              <a:t>	ขอความอนุเคราะห์.........  	       ขอขอบคุณ.........</a:t>
            </a:r>
          </a:p>
          <a:p>
            <a:r>
              <a:rPr lang="th-TH" sz="4700" dirty="0"/>
              <a:t> </a:t>
            </a:r>
            <a:r>
              <a:rPr lang="th-TH" sz="4700" b="1" dirty="0">
                <a:solidFill>
                  <a:srgbClr val="0070C0"/>
                </a:solidFill>
              </a:rPr>
              <a:t>ขึ้นต้นด้วยคำนาม </a:t>
            </a:r>
            <a:r>
              <a:rPr lang="th-TH" sz="4700" dirty="0"/>
              <a:t>--- ไม่สามารถหาคำกริยาที่ครอบคลุม </a:t>
            </a:r>
          </a:p>
          <a:p>
            <a:pPr marL="0" indent="0">
              <a:buNone/>
            </a:pPr>
            <a:r>
              <a:rPr lang="th-TH" sz="4700" dirty="0"/>
              <a:t>		</a:t>
            </a:r>
            <a:r>
              <a:rPr lang="th-TH" sz="4700" dirty="0">
                <a:solidFill>
                  <a:srgbClr val="008000"/>
                </a:solidFill>
              </a:rPr>
              <a:t>การปรับเงินเดือนของพนักงานมหาวิทยาลัย</a:t>
            </a:r>
          </a:p>
          <a:p>
            <a:endParaRPr lang="th-TH" sz="4400" dirty="0"/>
          </a:p>
          <a:p>
            <a:pPr marL="0" indent="0">
              <a:buNone/>
            </a:pPr>
            <a:r>
              <a:rPr lang="th-TH" sz="4400" dirty="0"/>
              <a:t> 	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380" y="372137"/>
            <a:ext cx="10058400" cy="735446"/>
          </a:xfrm>
        </p:spPr>
        <p:txBody>
          <a:bodyPr>
            <a:normAutofit fontScale="90000"/>
          </a:bodyPr>
          <a:lstStyle/>
          <a:p>
            <a:pPr algn="r"/>
            <a:r>
              <a:rPr lang="th-TH" b="1" dirty="0">
                <a:solidFill>
                  <a:srgbClr val="7030A0"/>
                </a:solidFill>
              </a:rPr>
              <a:t>เรื่อง(ต่อ)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44" y="866748"/>
            <a:ext cx="11256135" cy="5237837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4400" dirty="0"/>
              <a:t> </a:t>
            </a:r>
            <a:r>
              <a:rPr lang="th-TH" sz="4400" b="1" dirty="0">
                <a:solidFill>
                  <a:srgbClr val="0070C0"/>
                </a:solidFill>
              </a:rPr>
              <a:t>เรื่องที่มีการโต้ตอบในเรื่องเดียวกันอย่างต่อเนื่องกัน </a:t>
            </a:r>
          </a:p>
          <a:p>
            <a:pPr marL="0" indent="0">
              <a:buNone/>
            </a:pPr>
            <a:r>
              <a:rPr lang="th-TH" sz="4400" dirty="0"/>
              <a:t>1. ให้ใช้/ลงชื่อเรื่องของหนังสือฉบับเดิม --- เก็บ+ค้นอ้างอิงง่าย</a:t>
            </a:r>
          </a:p>
          <a:p>
            <a:pPr marL="0" indent="0">
              <a:buNone/>
            </a:pPr>
            <a:r>
              <a:rPr lang="th-TH" sz="4400" dirty="0"/>
              <a:t>2. เรื่องเดิมขึ้นต้นด้วยกริยา -- ใช้เหมือนเรื่องเดิมไม่ได้ (ไม่เข้าใจว่าใครเป็นฝ่ายขอ/ให้) ---- 1) เติมคำว่า “การ” หน้าคำกริยาที่ขอมา  ขออนุญาต --- การขออนุญาต หรือ 2) ตัด “ขอ” ออก ---  อนุญาตให้บุคลากรในสังกัดเป็นวิทยากร</a:t>
            </a:r>
          </a:p>
        </p:txBody>
      </p:sp>
    </p:spTree>
    <p:extLst>
      <p:ext uri="{BB962C8B-B14F-4D97-AF65-F5344CB8AC3E}">
        <p14:creationId xmlns:p14="http://schemas.microsoft.com/office/powerpoint/2010/main" val="18139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2" y="320621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คำขึ้นต้น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07" y="1356145"/>
            <a:ext cx="10846158" cy="4941624"/>
          </a:xfrm>
        </p:spPr>
        <p:txBody>
          <a:bodyPr>
            <a:normAutofit fontScale="92500" lnSpcReduction="10000"/>
          </a:bodyPr>
          <a:lstStyle/>
          <a:p>
            <a:endParaRPr lang="th-TH" dirty="0"/>
          </a:p>
          <a:p>
            <a:r>
              <a:rPr lang="th-TH" sz="4400" dirty="0"/>
              <a:t>ให้ใช้คำขึ้นต้นให้ถูกต้องตามระดับและสถานภาพของบุคคล </a:t>
            </a:r>
          </a:p>
          <a:p>
            <a:r>
              <a:rPr lang="th-TH" sz="4400" dirty="0"/>
              <a:t>บุคคลธรรมดา ใช้คำขึ้นต้นว่า “เรียน” </a:t>
            </a:r>
          </a:p>
          <a:p>
            <a:r>
              <a:rPr lang="th-TH" sz="4400" dirty="0"/>
              <a:t>บุคคลธรรมดาที่มีตำแหน่งหน้าที่บริหารราชการแผ่นดินในระดับสูงของประเทศ ประธานองคมนตรี นายกรัฐมนตรี  ประธานรัฐสภา รัฐบุรุษ อัยการสูงสุด ให้ใช้  “กราบเรียน”</a:t>
            </a:r>
          </a:p>
          <a:p>
            <a:r>
              <a:rPr lang="th-TH" sz="4400" dirty="0"/>
              <a:t>งดใช้คำว่า “ฯพณฯ” </a:t>
            </a:r>
          </a:p>
          <a:p>
            <a:r>
              <a:rPr lang="th-TH" sz="4400" dirty="0"/>
              <a:t>งดใช้คำว่า “คุณ” นำหน้าชื่อ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6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05" y="100961"/>
            <a:ext cx="10058400" cy="1144652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chemeClr val="accent4">
                    <a:lumMod val="50000"/>
                  </a:schemeClr>
                </a:solidFill>
              </a:rPr>
              <a:t>หัวข้อบรรยายการเขียนหนังสือราชการ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9" y="1080910"/>
            <a:ext cx="9626906" cy="5352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</a:rPr>
              <a:t>(ทดสอบก่อนการอบรม)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ความรู้เบื้องต้นเกี่ยวกับระเบียบงานสารบรรณ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ส่วนประกอบของหนังสือราชการ/โครงสร้างของหนังสือราชการ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หลักการเขียนหนังสือราชการ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ภาษาที่ใช้ในการเขียนหนังสือราชการ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ฝึกปฏิบัติการเขียนหนังสือราชการ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</a:rPr>
              <a:t>(ทดสอบหลังอบรม)</a:t>
            </a:r>
          </a:p>
        </p:txBody>
      </p:sp>
    </p:spTree>
    <p:extLst>
      <p:ext uri="{BB962C8B-B14F-4D97-AF65-F5344CB8AC3E}">
        <p14:creationId xmlns:p14="http://schemas.microsoft.com/office/powerpoint/2010/main" val="41298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988" y="332274"/>
            <a:ext cx="1843826" cy="1122395"/>
          </a:xfr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</a:rPr>
              <a:t>คำขึ้นต้น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630466"/>
            <a:ext cx="3015803" cy="868035"/>
          </a:xfrm>
        </p:spPr>
        <p:txBody>
          <a:bodyPr/>
          <a:lstStyle/>
          <a:p>
            <a:pPr marL="0" indent="0">
              <a:buNone/>
            </a:pPr>
            <a:r>
              <a:rPr lang="th-TH" sz="4400" dirty="0"/>
              <a:t>กราบเรียน</a:t>
            </a:r>
          </a:p>
          <a:p>
            <a:pPr marL="0" indent="0">
              <a:buNone/>
            </a:pPr>
            <a:endParaRPr lang="th-TH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40488" y="1639481"/>
            <a:ext cx="4610637" cy="85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th-TH" sz="2400" dirty="0"/>
              <a:t> </a:t>
            </a:r>
            <a:r>
              <a:rPr lang="th-TH" sz="4400" dirty="0"/>
              <a:t>ขอแสดงความนับถืออย่างยิ่ง</a:t>
            </a:r>
          </a:p>
          <a:p>
            <a:pPr marL="0" indent="0">
              <a:buNone/>
            </a:pPr>
            <a:endParaRPr lang="th-TH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9653" y="332274"/>
            <a:ext cx="1843826" cy="1122395"/>
          </a:xfrm>
          <a:prstGeom prst="rect">
            <a:avLst/>
          </a:prstGeom>
          <a:ln w="38100" cap="flat" cmpd="sng" algn="ctr">
            <a:solidFill>
              <a:schemeClr val="accent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>
                <a:solidFill>
                  <a:schemeClr val="tx1"/>
                </a:solidFill>
              </a:rPr>
              <a:t>คำลงท้าย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14729" y="2466945"/>
            <a:ext cx="4610637" cy="10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th-TH" sz="4400" dirty="0"/>
              <a:t>ขอแสดงความนับถือ</a:t>
            </a:r>
          </a:p>
          <a:p>
            <a:endParaRPr lang="th-TH" sz="4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3999" y="2401052"/>
            <a:ext cx="3015803" cy="86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400" dirty="0"/>
              <a:t>เรียน</a:t>
            </a:r>
          </a:p>
          <a:p>
            <a:pPr marL="0" indent="0">
              <a:buFont typeface="Wingdings 3" charset="2"/>
              <a:buNone/>
            </a:pPr>
            <a:endParaRPr lang="th-TH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98240" y="3171638"/>
            <a:ext cx="3015803" cy="86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400" dirty="0"/>
              <a:t>ขอประทานกราบทูล</a:t>
            </a:r>
          </a:p>
          <a:p>
            <a:pPr marL="0" indent="0">
              <a:buFont typeface="Wingdings 3" charset="2"/>
              <a:buNone/>
            </a:pPr>
            <a:endParaRPr lang="th-TH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43564" y="3335524"/>
            <a:ext cx="6348436" cy="858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300" dirty="0"/>
              <a:t>ควรมิควรแล้วแต่จะโปรดเกล้าโปรดกระหม่อม</a:t>
            </a:r>
          </a:p>
          <a:p>
            <a:endParaRPr lang="th-TH" sz="4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3999" y="3942224"/>
            <a:ext cx="3015803" cy="86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400" dirty="0"/>
              <a:t>กราบทูล</a:t>
            </a:r>
          </a:p>
          <a:p>
            <a:pPr marL="0" indent="0">
              <a:buFont typeface="Wingdings 3" charset="2"/>
              <a:buNone/>
            </a:pPr>
            <a:endParaRPr lang="th-TH" sz="4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84850" y="4712810"/>
            <a:ext cx="3015803" cy="86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400" dirty="0"/>
              <a:t>นมัสการ</a:t>
            </a:r>
          </a:p>
          <a:p>
            <a:pPr marL="0" indent="0">
              <a:buFont typeface="Wingdings 3" charset="2"/>
              <a:buNone/>
            </a:pPr>
            <a:endParaRPr lang="th-TH" sz="4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69323" y="4077023"/>
            <a:ext cx="5932868" cy="598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/>
              <a:t> </a:t>
            </a:r>
            <a:r>
              <a:rPr lang="th-TH" sz="5200" dirty="0"/>
              <a:t>ควรมิควรแล้วแต่จะโปรด</a:t>
            </a:r>
            <a:endParaRPr lang="th-TH" sz="4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40488" y="4847609"/>
            <a:ext cx="5662413" cy="598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/>
              <a:t> </a:t>
            </a:r>
            <a:r>
              <a:rPr lang="th-TH" sz="5200" dirty="0"/>
              <a:t>ขอนมัสการด้วยความเคารพ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8029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7" grpId="0" animBg="1"/>
      <p:bldP spid="9" grpId="0"/>
      <p:bldP spid="10" grpId="0" build="p"/>
      <p:bldP spid="8" grpId="0" build="p"/>
      <p:bldP spid="11" grpId="0"/>
      <p:bldP spid="12" grpId="0" build="p"/>
      <p:bldP spid="13" grpId="0" build="p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9" y="372137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อ้างถึง (ถ้ามี)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1381904"/>
            <a:ext cx="11230378" cy="5044654"/>
          </a:xfrm>
        </p:spPr>
        <p:txBody>
          <a:bodyPr>
            <a:noAutofit/>
          </a:bodyPr>
          <a:lstStyle/>
          <a:p>
            <a:r>
              <a:rPr lang="th-TH" sz="4400" dirty="0"/>
              <a:t>ให้อ้างถึงหนังสือที่เคยมีติดต่อกันเฉพาะหนังสือที่ส่วนราชการ</a:t>
            </a:r>
          </a:p>
          <a:p>
            <a:r>
              <a:rPr lang="th-TH" sz="4400" dirty="0"/>
              <a:t>ลงชื่อส่วนราชการเจ้าของหนังสือ เลขที่หนังสือ วันที่ เดือน ปีพุทธศักราชของหนังสือนั้น</a:t>
            </a:r>
          </a:p>
          <a:p>
            <a:r>
              <a:rPr lang="th-TH" sz="4400" dirty="0"/>
              <a:t>การอ้างถึงให้อ้างถึงหนังสือฉบับสุดท้ายที่ติดต่อกันเพียงฉบับเดียว เว้นแต่มีเรื่องอื่นที่เป็นสาระสำคัญต้องนำมาพิจารณา จึงอ้างถึงหนังสือฉบับอื่น ๆ ที่เกี่ยวกับเรื่องนั้นโดยเฉพาะให้ทราบด้วย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22077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9" y="397896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สิ่งที่ส่งมาด้วย (ถ้ามี)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07" y="1575086"/>
            <a:ext cx="10871916" cy="3931920"/>
          </a:xfrm>
        </p:spPr>
        <p:txBody>
          <a:bodyPr>
            <a:normAutofit/>
          </a:bodyPr>
          <a:lstStyle/>
          <a:p>
            <a:r>
              <a:rPr lang="th-TH" sz="4400" dirty="0"/>
              <a:t> ให้ลงชื่อสิ่งของ เอกสาร ที่ส่งไปพร้อมกับหนังสือนั้น  </a:t>
            </a:r>
          </a:p>
          <a:p>
            <a:r>
              <a:rPr lang="th-TH" sz="4400" dirty="0"/>
              <a:t> ระบุเอกสาร บอกจำนวน </a:t>
            </a:r>
            <a:r>
              <a:rPr lang="th-TH" sz="4400" dirty="0" err="1"/>
              <a:t>ลักษณ</a:t>
            </a:r>
            <a:r>
              <a:rPr lang="th-TH" sz="4400" dirty="0"/>
              <a:t>นาม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931832" y="386366"/>
            <a:ext cx="7134896" cy="610458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WHO 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ใคร) </a:t>
            </a:r>
            <a:endParaRPr lang="en-US" sz="6000" b="1" dirty="0">
              <a:solidFill>
                <a:srgbClr val="0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WHAT 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ทำอะไร) </a:t>
            </a:r>
            <a:endParaRPr lang="en-US" sz="6000" b="1" dirty="0">
              <a:solidFill>
                <a:srgbClr val="0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WHERE 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ที่ไหน)</a:t>
            </a:r>
            <a:endParaRPr lang="en-US" sz="6000" b="1" dirty="0">
              <a:solidFill>
                <a:srgbClr val="0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WHEN 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เมื่อไร) </a:t>
            </a:r>
            <a:endParaRPr lang="en-US" sz="6000" b="1" dirty="0">
              <a:solidFill>
                <a:srgbClr val="0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WHY 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เหตุใด) </a:t>
            </a:r>
            <a:endParaRPr lang="en-US" sz="6000" b="1" dirty="0">
              <a:solidFill>
                <a:srgbClr val="0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HOW(</a:t>
            </a:r>
            <a:r>
              <a:rPr lang="th-TH" sz="6000" b="1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อย่างไร)</a:t>
            </a:r>
          </a:p>
          <a:p>
            <a:pPr algn="ctr"/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8680360" y="386366"/>
            <a:ext cx="3168204" cy="144243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7030A0"/>
                </a:solidFill>
              </a:rPr>
              <a:t>ส่วนเนื้อหา (ส่วนนำ)</a:t>
            </a:r>
          </a:p>
        </p:txBody>
      </p:sp>
    </p:spTree>
    <p:extLst>
      <p:ext uri="{BB962C8B-B14F-4D97-AF65-F5344CB8AC3E}">
        <p14:creationId xmlns:p14="http://schemas.microsoft.com/office/powerpoint/2010/main" val="137979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0" y="31891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rgbClr val="7030A0"/>
                </a:solidFill>
              </a:rPr>
              <a:t>การใช้ “ด้วย เนื่องด้วย  เนื่องจาก”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1510692"/>
            <a:ext cx="11487954" cy="4799956"/>
          </a:xfrm>
        </p:spPr>
        <p:txBody>
          <a:bodyPr>
            <a:normAutofit/>
          </a:bodyPr>
          <a:lstStyle/>
          <a:p>
            <a:r>
              <a:rPr lang="th-TH" sz="4400" dirty="0"/>
              <a:t> ติดต่อกันครั้งแรก/ ไม่มีการโต้ตอบกันมาก่อน</a:t>
            </a:r>
          </a:p>
          <a:p>
            <a:r>
              <a:rPr lang="th-TH" sz="4400" dirty="0"/>
              <a:t> ไม่มีคำว่า “นั้น”  อยู่ท้ายของเนื้อเรื่อง</a:t>
            </a:r>
          </a:p>
          <a:p>
            <a:r>
              <a:rPr lang="th-TH" sz="4400" dirty="0"/>
              <a:t> ด้วย  เนื่องด้วย  -- กล่าวถึงสาเหตุที่เขียนหนังสือ</a:t>
            </a:r>
          </a:p>
          <a:p>
            <a:r>
              <a:rPr lang="th-TH" sz="4400" dirty="0"/>
              <a:t> เนื่องจาก --- อ้างเหตุจำ</a:t>
            </a:r>
            <a:r>
              <a:rPr lang="en-US" sz="4400" dirty="0"/>
              <a:t> </a:t>
            </a:r>
            <a:r>
              <a:rPr lang="th-TH" sz="4400" dirty="0"/>
              <a:t>เป็นที่ต้องส่งหนังสือไป  เพื่อให้ผู้รับรู้ว่าต้องดำเนินการอย่างใดอย่างหนึ่ง ใช้ในกรณีที่มีสาเหตุเกี่ยวเนื่องเชื่อมโยงกัน </a:t>
            </a:r>
          </a:p>
          <a:p>
            <a:r>
              <a:rPr lang="th-TH" sz="4400" dirty="0"/>
              <a:t> อาจใช้แทนกันได้</a:t>
            </a:r>
          </a:p>
        </p:txBody>
      </p:sp>
    </p:spTree>
    <p:extLst>
      <p:ext uri="{BB962C8B-B14F-4D97-AF65-F5344CB8AC3E}">
        <p14:creationId xmlns:p14="http://schemas.microsoft.com/office/powerpoint/2010/main" val="27909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2" y="10463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rgbClr val="7030A0"/>
                </a:solidFill>
              </a:rPr>
              <a:t>การใช้ “ตาม ตามที่”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9673" y="1502191"/>
            <a:ext cx="1906073" cy="9659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002060"/>
                </a:solidFill>
              </a:rPr>
              <a:t>ตาม</a:t>
            </a:r>
          </a:p>
        </p:txBody>
      </p:sp>
      <p:sp>
        <p:nvSpPr>
          <p:cNvPr id="5" name="Oval 4"/>
          <p:cNvSpPr/>
          <p:nvPr/>
        </p:nvSpPr>
        <p:spPr>
          <a:xfrm>
            <a:off x="4118549" y="2977670"/>
            <a:ext cx="2360056" cy="1126902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C00000"/>
                </a:solidFill>
              </a:rPr>
              <a:t>ประโยค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8542" y="1355577"/>
            <a:ext cx="1783725" cy="983623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002060"/>
                </a:solidFill>
              </a:rPr>
              <a:t>นั้น</a:t>
            </a:r>
          </a:p>
        </p:txBody>
      </p:sp>
      <p:sp>
        <p:nvSpPr>
          <p:cNvPr id="7" name="Plus 6"/>
          <p:cNvSpPr/>
          <p:nvPr/>
        </p:nvSpPr>
        <p:spPr>
          <a:xfrm>
            <a:off x="3552129" y="1802051"/>
            <a:ext cx="528033" cy="37348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Plus 7"/>
          <p:cNvSpPr/>
          <p:nvPr/>
        </p:nvSpPr>
        <p:spPr>
          <a:xfrm>
            <a:off x="6678252" y="1677975"/>
            <a:ext cx="528033" cy="37348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1463807" y="3093183"/>
            <a:ext cx="1906073" cy="96591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</a:rPr>
              <a:t>ตามที่</a:t>
            </a:r>
          </a:p>
        </p:txBody>
      </p:sp>
      <p:sp>
        <p:nvSpPr>
          <p:cNvPr id="11" name="Oval 10"/>
          <p:cNvSpPr/>
          <p:nvPr/>
        </p:nvSpPr>
        <p:spPr>
          <a:xfrm>
            <a:off x="4286184" y="1351213"/>
            <a:ext cx="2086377" cy="1126902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C00000"/>
                </a:solidFill>
              </a:rPr>
              <a:t>คำนาม</a:t>
            </a:r>
          </a:p>
        </p:txBody>
      </p:sp>
      <p:sp>
        <p:nvSpPr>
          <p:cNvPr id="13" name="Plus 12"/>
          <p:cNvSpPr/>
          <p:nvPr/>
        </p:nvSpPr>
        <p:spPr>
          <a:xfrm>
            <a:off x="3476178" y="3389397"/>
            <a:ext cx="528033" cy="37348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Plus 15"/>
          <p:cNvSpPr/>
          <p:nvPr/>
        </p:nvSpPr>
        <p:spPr>
          <a:xfrm>
            <a:off x="6684557" y="3354377"/>
            <a:ext cx="528033" cy="37348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7418542" y="3049308"/>
            <a:ext cx="1783725" cy="983623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002060"/>
                </a:solidFill>
              </a:rPr>
              <a:t>นั้น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1233" y="4481288"/>
            <a:ext cx="11820768" cy="2034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>
                <a:solidFill>
                  <a:srgbClr val="002060"/>
                </a:solidFill>
              </a:rPr>
              <a:t>ตาม/ตามที่  เรื่องที่เคยมีการติดต่อกันมาแล้ว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th-TH" sz="4400" dirty="0">
                <a:solidFill>
                  <a:srgbClr val="002060"/>
                </a:solidFill>
              </a:rPr>
              <a:t>มีคำว่า  “นั้น” (เป็นเรื่องที่ไม่มีรายละเอียดมา) ความแจ้งแล้ว นั้น ความละเอียดแจ้งแล้ว นั้น (มีข้อความมากแต่สรุปเพียงสั้น ๆ /อ้างถึงรายละเอียดของเรื่องเดิม) อยู่ตอนท้าย </a:t>
            </a:r>
          </a:p>
        </p:txBody>
      </p:sp>
    </p:spTree>
    <p:extLst>
      <p:ext uri="{BB962C8B-B14F-4D97-AF65-F5344CB8AC3E}">
        <p14:creationId xmlns:p14="http://schemas.microsoft.com/office/powerpoint/2010/main" val="10756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36" y="397895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คำเชื่อมในส่วนนำ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591" y="1627827"/>
            <a:ext cx="10058400" cy="3931920"/>
          </a:xfrm>
        </p:spPr>
        <p:txBody>
          <a:bodyPr/>
          <a:lstStyle/>
          <a:p>
            <a:r>
              <a:rPr lang="th-TH" sz="4400" dirty="0"/>
              <a:t> ในการนี้</a:t>
            </a:r>
          </a:p>
          <a:p>
            <a:r>
              <a:rPr lang="th-TH" sz="4400" dirty="0"/>
              <a:t> บัดนี้</a:t>
            </a:r>
          </a:p>
          <a:p>
            <a:r>
              <a:rPr lang="th-TH" sz="4400" dirty="0"/>
              <a:t> ทั้งนี้</a:t>
            </a:r>
          </a:p>
          <a:p>
            <a:r>
              <a:rPr lang="th-TH" sz="4400" dirty="0"/>
              <a:t> อนึ่ง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498489" y="4748270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1" y="281985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ส่วนท้าย/สรุปความ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74" y="1253113"/>
            <a:ext cx="10730247" cy="50832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4400" dirty="0"/>
              <a:t> สรุป เน้นย้ำ</a:t>
            </a:r>
          </a:p>
          <a:p>
            <a:pPr>
              <a:spcBef>
                <a:spcPts val="0"/>
              </a:spcBef>
            </a:pPr>
            <a:r>
              <a:rPr lang="th-TH" sz="4400" dirty="0"/>
              <a:t> ตรงกับเรื่องและเนื้อหา</a:t>
            </a:r>
          </a:p>
          <a:p>
            <a:pPr>
              <a:spcBef>
                <a:spcPts val="0"/>
              </a:spcBef>
            </a:pPr>
            <a:r>
              <a:rPr lang="th-TH" sz="4400" dirty="0"/>
              <a:t> จุดประสงค์ที่มีจดหมายไป</a:t>
            </a:r>
          </a:p>
          <a:p>
            <a:pPr>
              <a:spcBef>
                <a:spcPts val="0"/>
              </a:spcBef>
            </a:pPr>
            <a:r>
              <a:rPr lang="th-TH" sz="4400" dirty="0"/>
              <a:t> จึงเรียนมาเพื่อ/โปรด 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400" dirty="0"/>
              <a:t>		ทราบ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400" dirty="0"/>
              <a:t>		พิจารณาดำเนินการในส่วนที่เกี่ยวข้องต่อไป/ดำเนินการ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400" dirty="0"/>
              <a:t>		พิจารณาอนุมัติ/อนุญาต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400" dirty="0"/>
              <a:t>			ฯลฯ </a:t>
            </a:r>
          </a:p>
        </p:txBody>
      </p:sp>
    </p:spTree>
    <p:extLst>
      <p:ext uri="{BB962C8B-B14F-4D97-AF65-F5344CB8AC3E}">
        <p14:creationId xmlns:p14="http://schemas.microsoft.com/office/powerpoint/2010/main" val="32116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52" y="364005"/>
            <a:ext cx="10994265" cy="6224788"/>
          </a:xfrm>
        </p:spPr>
        <p:txBody>
          <a:bodyPr>
            <a:normAutofit/>
          </a:bodyPr>
          <a:lstStyle/>
          <a:p>
            <a:r>
              <a:rPr lang="th-TH" sz="4200" dirty="0"/>
              <a:t>ลักษณะหนังสือ “จุดประสงค์ที่มีหนังสือไป”  เป็น คำขอ  ควรเพิ่มคำว่า “โปรด” และต่อท้ายด้วย “คำขอบคุณ” </a:t>
            </a:r>
          </a:p>
          <a:p>
            <a:pPr marL="0" indent="0">
              <a:buNone/>
            </a:pPr>
            <a:r>
              <a:rPr lang="th-TH" sz="4200" dirty="0"/>
              <a:t>		โดยทั่วไป </a:t>
            </a:r>
            <a:r>
              <a:rPr lang="th-TH" sz="4200" b="1" dirty="0">
                <a:solidFill>
                  <a:srgbClr val="990099"/>
                </a:solidFill>
              </a:rPr>
              <a:t>“จะขอบคุณมาก”</a:t>
            </a:r>
            <a:r>
              <a:rPr lang="th-TH" sz="4200" dirty="0"/>
              <a:t>  หนังสือถึงผู้ใหญ่	</a:t>
            </a:r>
            <a:r>
              <a:rPr lang="th-TH" sz="4200" b="1" dirty="0">
                <a:solidFill>
                  <a:srgbClr val="990099"/>
                </a:solidFill>
              </a:rPr>
              <a:t>“จะเป็นพระคุณยิ่ง”</a:t>
            </a:r>
          </a:p>
          <a:p>
            <a:r>
              <a:rPr lang="th-TH" sz="4200" dirty="0"/>
              <a:t>หนังสือถึงผู้ที่มีฐานะเป็นผู้ใหญ่กว่า 	ควรเพิ่มคำว่า “โปรด”</a:t>
            </a:r>
          </a:p>
          <a:p>
            <a:pPr marL="0" indent="0">
              <a:buNone/>
            </a:pPr>
            <a:r>
              <a:rPr lang="th-TH" sz="4200" dirty="0"/>
              <a:t>					</a:t>
            </a:r>
            <a:r>
              <a:rPr lang="th-TH" sz="4200" b="1" dirty="0">
                <a:solidFill>
                  <a:srgbClr val="990099"/>
                </a:solidFill>
              </a:rPr>
              <a:t>“จึงเรียนมาเพื่อโปรดทราบ”</a:t>
            </a:r>
          </a:p>
          <a:p>
            <a:r>
              <a:rPr lang="th-TH" sz="4200" dirty="0"/>
              <a:t>หนังสือถึงผู้ที่มีฐานะเท่ากัน/ต่ำกว่า ไม่ใช่ลักษณะ คำขอ	 ไม่จำเป็นต้องเพิ่มคำว่า “โปรด” ก็ได้</a:t>
            </a:r>
          </a:p>
          <a:p>
            <a:pPr marL="0" indent="0">
              <a:buNone/>
            </a:pPr>
            <a:r>
              <a:rPr lang="th-TH" sz="4200" dirty="0"/>
              <a:t>					</a:t>
            </a:r>
            <a:r>
              <a:rPr lang="th-TH" sz="4200" b="1" dirty="0">
                <a:solidFill>
                  <a:srgbClr val="990099"/>
                </a:solidFill>
              </a:rPr>
              <a:t>“จึงเรียนมาเพื่อทราบ”</a:t>
            </a:r>
          </a:p>
        </p:txBody>
      </p:sp>
    </p:spTree>
    <p:extLst>
      <p:ext uri="{BB962C8B-B14F-4D97-AF65-F5344CB8AC3E}">
        <p14:creationId xmlns:p14="http://schemas.microsoft.com/office/powerpoint/2010/main" val="288831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484496"/>
            <a:ext cx="11438123" cy="637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</a:rPr>
              <a:t>ลักษณะ</a:t>
            </a:r>
            <a:r>
              <a:rPr lang="th-TH" sz="4000" dirty="0"/>
              <a:t>				</a:t>
            </a:r>
            <a:r>
              <a:rPr lang="th-TH" sz="4000" b="1" dirty="0">
                <a:solidFill>
                  <a:srgbClr val="002060"/>
                </a:solidFill>
              </a:rPr>
              <a:t>ความมุ่งหมาย</a:t>
            </a:r>
          </a:p>
          <a:p>
            <a:r>
              <a:rPr lang="th-TH" sz="3600" dirty="0"/>
              <a:t>การแจ้ง		เพื่อทราบ /จึงเรียนมาเพื่อทราบ/โปรดทราบ</a:t>
            </a:r>
          </a:p>
          <a:p>
            <a:r>
              <a:rPr lang="th-TH" sz="3600" dirty="0"/>
              <a:t>คำขอ			จึงเรียนมาเพื่อโปรดพิจารณาและอนุมัติ /เพื่อโปรดดำเนินการ/</a:t>
            </a:r>
          </a:p>
          <a:p>
            <a:pPr marL="0" indent="0">
              <a:buNone/>
            </a:pPr>
            <a:r>
              <a:rPr lang="th-TH" sz="3600" dirty="0"/>
              <a:t>			จึงเรียนมาเพื่อโปรดให้ความร่วมมือ / คณะฯ หวังว่าจะได้รับความ</a:t>
            </a:r>
          </a:p>
          <a:p>
            <a:pPr marL="0" indent="0">
              <a:buNone/>
            </a:pPr>
            <a:r>
              <a:rPr lang="th-TH" sz="3600" dirty="0"/>
              <a:t>			อนุเคราะห์จากท่าน และขอขอบคุณมา  ณ  โอกาสนี้</a:t>
            </a:r>
          </a:p>
          <a:p>
            <a:r>
              <a:rPr lang="th-TH" sz="3600" dirty="0"/>
              <a:t>คำชี้แจง		จึงเรียนมาเพื่อทราบ/โปรดทราบ</a:t>
            </a:r>
          </a:p>
          <a:p>
            <a:r>
              <a:rPr lang="th-TH" sz="3600" dirty="0"/>
              <a:t>คำสั่ง			จึงเรียนมาเพื่อดำเนินการต่อไป/จึงเรียนมาเพื่อถือเป็นหลักปฏิบัติต่อไป	</a:t>
            </a:r>
          </a:p>
          <a:p>
            <a:pPr marL="0" indent="0">
              <a:buNone/>
            </a:pPr>
            <a:r>
              <a:rPr lang="th-TH" sz="3600" dirty="0"/>
              <a:t>    ลักษณะหนังสือเป็น</a:t>
            </a:r>
            <a:r>
              <a:rPr lang="th-TH" sz="3600" b="1" u="sng" dirty="0">
                <a:solidFill>
                  <a:srgbClr val="C00000"/>
                </a:solidFill>
              </a:rPr>
              <a:t>คำขอ</a:t>
            </a:r>
            <a:r>
              <a:rPr lang="th-TH" sz="3600" b="1" dirty="0">
                <a:solidFill>
                  <a:srgbClr val="C00000"/>
                </a:solidFill>
              </a:rPr>
              <a:t>  </a:t>
            </a:r>
            <a:r>
              <a:rPr lang="th-TH" sz="3600" dirty="0"/>
              <a:t>ควรเพิ่มคำว่า “โปรด” และต่อท้ายด้วย “คำขอบคุณ” จะขอบคุณมาก  จะเป็นพระคุณยิ่ง  </a:t>
            </a:r>
          </a:p>
        </p:txBody>
      </p:sp>
    </p:spTree>
    <p:extLst>
      <p:ext uri="{BB962C8B-B14F-4D97-AF65-F5344CB8AC3E}">
        <p14:creationId xmlns:p14="http://schemas.microsoft.com/office/powerpoint/2010/main" val="6946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956900"/>
            <a:ext cx="11153104" cy="393192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70C0"/>
                </a:solidFill>
              </a:rPr>
              <a:t>ระเบียบสำนักนายกรัฐมนตรีว่าด้วยงานสารบรรณ พ.ศ. 2526 </a:t>
            </a:r>
          </a:p>
          <a:p>
            <a:r>
              <a:rPr lang="th-TH" sz="4800" b="1" dirty="0">
                <a:solidFill>
                  <a:srgbClr val="7030A0"/>
                </a:solidFill>
              </a:rPr>
              <a:t>ระเบียบสำนักนายกรัฐมนตรีว่าด้วยงานสารบรรณ (ฉบับที่ 2) พ.ศ. 2548</a:t>
            </a:r>
          </a:p>
          <a:p>
            <a:r>
              <a:rPr lang="th-TH" sz="4800" b="1" dirty="0"/>
              <a:t>ระเบียบว่าด้วยการรักษาความลับของทางราชการ พ.ศ.2544</a:t>
            </a:r>
          </a:p>
          <a:p>
            <a:endParaRPr lang="th-TH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522850"/>
            <a:ext cx="11473542" cy="1371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การใช้คำนำหน้านาม </a:t>
            </a:r>
            <a:r>
              <a:rPr lang="th-TH" sz="4400" b="1" dirty="0">
                <a:solidFill>
                  <a:srgbClr val="663300"/>
                </a:solidFill>
              </a:rPr>
              <a:t>ข้อบังคับมหาวิทยาลัยมหิดล ว่าด้วยการใช้คำนำหน้านาม พ.ศ. 2555</a:t>
            </a:r>
            <a:br>
              <a:rPr lang="th-TH" dirty="0"/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449977"/>
            <a:ext cx="11092542" cy="4852852"/>
          </a:xfrm>
        </p:spPr>
        <p:txBody>
          <a:bodyPr>
            <a:normAutofit/>
          </a:bodyPr>
          <a:lstStyle/>
          <a:p>
            <a:r>
              <a:rPr lang="th-TH" sz="3600" dirty="0"/>
              <a:t>    </a:t>
            </a:r>
            <a:r>
              <a:rPr lang="th-TH" sz="3600" b="1" dirty="0">
                <a:solidFill>
                  <a:srgbClr val="002060"/>
                </a:solidFill>
              </a:rPr>
              <a:t>ถ้ามีคำนำหน้านามเป็นตำแหน่งทางวิชาชีพ/อักษรย่อของตำแหน่งทางวิชาชีพ + คำนำหน้า   วุฒิการศึกษาระดับปริญญาดุษฎีบัณฑิต  </a:t>
            </a:r>
            <a:r>
              <a:rPr lang="th-TH" sz="3600" b="1" dirty="0">
                <a:solidFill>
                  <a:srgbClr val="FF00FF"/>
                </a:solidFill>
              </a:rPr>
              <a:t>ดร.</a:t>
            </a:r>
            <a:r>
              <a:rPr lang="th-TH" sz="3600" b="1" dirty="0">
                <a:solidFill>
                  <a:srgbClr val="002060"/>
                </a:solidFill>
              </a:rPr>
              <a:t> </a:t>
            </a:r>
            <a:r>
              <a:rPr lang="th-TH" sz="3600" b="1" dirty="0">
                <a:solidFill>
                  <a:srgbClr val="FF0000"/>
                </a:solidFill>
              </a:rPr>
              <a:t>ไม่ใช้  </a:t>
            </a:r>
            <a:r>
              <a:rPr lang="th-TH" sz="3600" b="1" dirty="0">
                <a:solidFill>
                  <a:srgbClr val="008000"/>
                </a:solidFill>
              </a:rPr>
              <a:t>นาย นาง นางสาว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6467" y="2667001"/>
            <a:ext cx="2481941" cy="938348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ตำแหน่งทางวิชาการ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5842" y="2667001"/>
            <a:ext cx="609601" cy="9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ยศ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48139" y="2677844"/>
            <a:ext cx="2579913" cy="908034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th-TH" sz="3200" dirty="0"/>
              <a:t> </a:t>
            </a:r>
            <a:endParaRPr lang="th-TH" sz="3200" i="1" dirty="0"/>
          </a:p>
          <a:p>
            <a:pPr algn="ctr">
              <a:lnSpc>
                <a:spcPts val="2700"/>
              </a:lnSpc>
            </a:pPr>
            <a:endParaRPr lang="th-TH" sz="3200" dirty="0"/>
          </a:p>
          <a:p>
            <a:pPr algn="ctr">
              <a:lnSpc>
                <a:spcPts val="2700"/>
              </a:lnSpc>
            </a:pPr>
            <a:r>
              <a:rPr lang="th-TH" sz="3500" dirty="0"/>
              <a:t>วุฒิการศึกษา</a:t>
            </a:r>
          </a:p>
          <a:p>
            <a:pPr algn="ctr">
              <a:lnSpc>
                <a:spcPts val="2700"/>
              </a:lnSpc>
            </a:pPr>
            <a:r>
              <a:rPr lang="th-TH" sz="3500" dirty="0"/>
              <a:t>ปริญญาดุษฎีบัณฑิต</a:t>
            </a:r>
          </a:p>
          <a:p>
            <a:pPr algn="ctr"/>
            <a:endParaRPr lang="th-TH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052582" y="2682157"/>
            <a:ext cx="1981200" cy="908034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00" dirty="0"/>
              <a:t>ตำแหน่งวิชาชีพ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5796" y="2667000"/>
            <a:ext cx="2076444" cy="938349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endParaRPr lang="th-TH" sz="1100" dirty="0"/>
          </a:p>
          <a:p>
            <a:pPr algn="ctr">
              <a:lnSpc>
                <a:spcPts val="2900"/>
              </a:lnSpc>
            </a:pPr>
            <a:r>
              <a:rPr lang="th-TH" sz="3500" dirty="0"/>
              <a:t>ฐานันดรศักดิ์/</a:t>
            </a:r>
          </a:p>
          <a:p>
            <a:pPr algn="ctr">
              <a:lnSpc>
                <a:spcPts val="2900"/>
              </a:lnSpc>
            </a:pPr>
            <a:r>
              <a:rPr lang="th-TH" sz="3500" dirty="0"/>
              <a:t>(นำหน้าสตรี) </a:t>
            </a:r>
          </a:p>
          <a:p>
            <a:pPr algn="ctr"/>
            <a:endParaRPr lang="th-TH" dirty="0"/>
          </a:p>
        </p:txBody>
      </p:sp>
      <p:sp>
        <p:nvSpPr>
          <p:cNvPr id="10" name="Plus 9"/>
          <p:cNvSpPr/>
          <p:nvPr/>
        </p:nvSpPr>
        <p:spPr>
          <a:xfrm>
            <a:off x="2852965" y="2930518"/>
            <a:ext cx="358772" cy="36785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Plus 10"/>
          <p:cNvSpPr/>
          <p:nvPr/>
        </p:nvSpPr>
        <p:spPr>
          <a:xfrm>
            <a:off x="3813400" y="2952247"/>
            <a:ext cx="358772" cy="36785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Plus 11"/>
          <p:cNvSpPr/>
          <p:nvPr/>
        </p:nvSpPr>
        <p:spPr>
          <a:xfrm>
            <a:off x="6707643" y="2953335"/>
            <a:ext cx="358772" cy="36785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Plus 12"/>
          <p:cNvSpPr/>
          <p:nvPr/>
        </p:nvSpPr>
        <p:spPr>
          <a:xfrm>
            <a:off x="9033782" y="2930518"/>
            <a:ext cx="358772" cy="36785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193" y="284466"/>
            <a:ext cx="5920262" cy="128089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ภาษาในการเขียนจดหมาย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79" y="1109522"/>
            <a:ext cx="10401836" cy="5480518"/>
          </a:xfrm>
        </p:spPr>
        <p:txBody>
          <a:bodyPr>
            <a:normAutofit/>
          </a:bodyPr>
          <a:lstStyle/>
          <a:p>
            <a:r>
              <a:rPr lang="th-TH" sz="4400" dirty="0"/>
              <a:t>มีศิลปะในการเขียน</a:t>
            </a:r>
          </a:p>
          <a:p>
            <a:r>
              <a:rPr lang="th-TH" sz="4400" dirty="0"/>
              <a:t>ชัดเจน  สมบูรณ์  กะทัดรัด เข้าใจง่าย  </a:t>
            </a:r>
          </a:p>
          <a:p>
            <a:r>
              <a:rPr lang="th-TH" sz="4400" dirty="0"/>
              <a:t>ลำดับความดีและมีเอกภาพ</a:t>
            </a:r>
          </a:p>
          <a:p>
            <a:r>
              <a:rPr lang="th-TH" sz="4400" dirty="0"/>
              <a:t>ถูกต้อง สุภาพ นุ่มนวล เหมาะสมกับเรื่องและผู้รับ </a:t>
            </a:r>
          </a:p>
          <a:p>
            <a:r>
              <a:rPr lang="th-TH" sz="4400" dirty="0"/>
              <a:t>รายละเอียดของเนื้อหาครบถ้วน  </a:t>
            </a:r>
          </a:p>
          <a:p>
            <a:r>
              <a:rPr lang="th-TH" sz="4400" dirty="0"/>
              <a:t>การสะกดคำถูกต้อง  การเว้นวรรคตอน</a:t>
            </a:r>
          </a:p>
          <a:p>
            <a:r>
              <a:rPr lang="th-TH" sz="4400" dirty="0"/>
              <a:t>การพิมพ์ มีรูปแบบ เรียบร้อย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74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9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7030A0"/>
                </a:solidFill>
              </a:rPr>
              <a:t>การใช้ภาษา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80" y="1280890"/>
            <a:ext cx="11097562" cy="5184305"/>
          </a:xfrm>
        </p:spPr>
        <p:txBody>
          <a:bodyPr>
            <a:normAutofit/>
          </a:bodyPr>
          <a:lstStyle/>
          <a:p>
            <a:r>
              <a:rPr lang="th-TH" sz="4000" dirty="0"/>
              <a:t>ที่ ซึ่ง อัน ไม่เขียนซ้ำกัน</a:t>
            </a:r>
          </a:p>
          <a:p>
            <a:r>
              <a:rPr lang="th-TH" sz="4000" dirty="0"/>
              <a:t>และ รวมทั้ง ตลอดจน</a:t>
            </a:r>
          </a:p>
          <a:p>
            <a:r>
              <a:rPr lang="th-TH" sz="4000" dirty="0"/>
              <a:t>คำสรรพนาม --กระผม  ผม  ดิฉัน</a:t>
            </a:r>
          </a:p>
          <a:p>
            <a:r>
              <a:rPr lang="th-TH" sz="4000" dirty="0"/>
              <a:t>ใคร่ --- ตัดออกได้ ไม่เสียเนื้อความ</a:t>
            </a:r>
          </a:p>
          <a:p>
            <a:r>
              <a:rPr lang="th-TH" sz="4000" dirty="0"/>
              <a:t>เครื่องหมายไปยาลน้อย ฯ  ใช้เมื่อมีการเขียน/กล่าวมาก่อนแล้ว </a:t>
            </a:r>
          </a:p>
          <a:p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83" y="253388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น้ำเสียงของการใช้คำ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30" y="1096562"/>
            <a:ext cx="10298827" cy="5331534"/>
          </a:xfrm>
        </p:spPr>
        <p:txBody>
          <a:bodyPr>
            <a:noAutofit/>
          </a:bodyPr>
          <a:lstStyle/>
          <a:p>
            <a:r>
              <a:rPr lang="th-TH" sz="4000" dirty="0"/>
              <a:t>จะ		ธรรมดา  ใช้ในกรณีทั่วไป</a:t>
            </a:r>
          </a:p>
          <a:p>
            <a:r>
              <a:rPr lang="th-TH" sz="4000" dirty="0"/>
              <a:t>จัก		หนักแน่น ใช้ในคำขู่ คำสั่ง กำชับ</a:t>
            </a:r>
          </a:p>
          <a:p>
            <a:r>
              <a:rPr lang="th-TH" sz="4000" dirty="0"/>
              <a:t>ควร		เป็นคำแนะนำ มีผลบังคับทางจิตใจ</a:t>
            </a:r>
          </a:p>
          <a:p>
            <a:r>
              <a:rPr lang="th-TH" sz="4000" dirty="0"/>
              <a:t>พึง		เป็นการวางบรรทัดฐาน มีผลบังคับทางสังคม</a:t>
            </a:r>
          </a:p>
          <a:p>
            <a:r>
              <a:rPr lang="th-TH" sz="4000" dirty="0"/>
              <a:t>ย่อม		เป็นคำเตือน มีผลบังคับเป็นทางการ แต่ไม่เด็ดขาด </a:t>
            </a:r>
          </a:p>
          <a:p>
            <a:r>
              <a:rPr lang="th-TH" sz="4000" dirty="0"/>
              <a:t>ให้		เป็นคำสั่ง มาตรการลงโทษที่ไม่มีการปฏิบัติตาม</a:t>
            </a:r>
          </a:p>
          <a:p>
            <a:r>
              <a:rPr lang="th-TH" sz="4000" dirty="0"/>
              <a:t>ต้อง		เป็นคำบังคับ มีมาตรการลงโทษผู้ไม่ปฏิบัติตาม</a:t>
            </a:r>
          </a:p>
        </p:txBody>
      </p:sp>
    </p:spTree>
    <p:extLst>
      <p:ext uri="{BB962C8B-B14F-4D97-AF65-F5344CB8AC3E}">
        <p14:creationId xmlns:p14="http://schemas.microsoft.com/office/powerpoint/2010/main" val="23579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29" y="241312"/>
            <a:ext cx="103889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b="1" dirty="0"/>
              <a:t>แบบฝึกหัด </a:t>
            </a:r>
            <a:r>
              <a:rPr lang="en-US" sz="6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:</a:t>
            </a:r>
            <a:r>
              <a:rPr lang="en-US" sz="6600" b="1" dirty="0"/>
              <a:t> </a:t>
            </a:r>
            <a:r>
              <a:rPr lang="th-TH" sz="6600" b="1" dirty="0"/>
              <a:t>ปรับแก้ข้อความ จดหมายเลื่อนการประชุม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29" y="1618447"/>
            <a:ext cx="11810342" cy="523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	</a:t>
            </a:r>
            <a:r>
              <a:rPr lang="th-TH" sz="4800" dirty="0"/>
              <a:t>งาน</a:t>
            </a:r>
            <a:r>
              <a:rPr lang="th-TH" sz="4800" u="sng" dirty="0"/>
              <a:t>   (เติมชื่อหน่วยงาน)  </a:t>
            </a:r>
            <a:r>
              <a:rPr lang="th-TH" sz="4800" dirty="0"/>
              <a:t>ได้แจ้งนัดประชุมไว้เมื่อในวันที่ 8 พฤศจิกายน2562 เวลา 10.00 น. นั้น แต่เนื่องจากมีคณะกรรมการหลายคนมีประชุมอื่นอยู่ในวันที่นัดประชุม จึงจะขอเลื่อนนัดประชุมออกไปอีกเป็นวันที่ 29 พฤศจิกายน2562</a:t>
            </a:r>
          </a:p>
          <a:p>
            <a:pPr marL="0" indent="0">
              <a:buNone/>
            </a:pPr>
            <a:r>
              <a:rPr lang="th-TH" sz="4800" dirty="0"/>
              <a:t>	จึงเรียนมาเพื่อมาประชุมตามที่เลื่อนนัดประชุมในวันเวลาดังกล่าว</a:t>
            </a:r>
            <a:endParaRPr lang="en-US" sz="4800" dirty="0"/>
          </a:p>
          <a:p>
            <a:pPr marL="0" indent="0">
              <a:buNone/>
            </a:pP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67811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7" y="209320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dirty="0"/>
              <a:t>เฉลย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1103289"/>
            <a:ext cx="11243256" cy="5555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      </a:t>
            </a:r>
            <a:r>
              <a:rPr lang="th-TH" sz="4400" b="1" dirty="0">
                <a:solidFill>
                  <a:srgbClr val="C00000"/>
                </a:solidFill>
              </a:rPr>
              <a:t>ตามที่(งาน)เชิญ(นัด)</a:t>
            </a:r>
            <a:r>
              <a:rPr lang="th-TH" sz="4400" dirty="0"/>
              <a:t>ประชุมคณะกรรมการไว้ใน(เมื่อ)วันที่ 8 พฤศจิกายน2562 เวลา 10.00 น. </a:t>
            </a:r>
            <a:r>
              <a:rPr lang="th-TH" sz="4400" b="1" dirty="0">
                <a:solidFill>
                  <a:srgbClr val="C00000"/>
                </a:solidFill>
              </a:rPr>
              <a:t>ณ .................</a:t>
            </a:r>
            <a:r>
              <a:rPr lang="th-TH" sz="4400" dirty="0">
                <a:solidFill>
                  <a:srgbClr val="C00000"/>
                </a:solidFill>
              </a:rPr>
              <a:t> </a:t>
            </a:r>
            <a:r>
              <a:rPr lang="th-TH" sz="4400" b="1" dirty="0">
                <a:solidFill>
                  <a:srgbClr val="C00000"/>
                </a:solidFill>
              </a:rPr>
              <a:t>นั้น  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C00000"/>
                </a:solidFill>
              </a:rPr>
              <a:t>	เนื่องจากในวันดังกล่าวกรรมการหลายท่านไม่สามารถเข้าร่วมประชุมได้ จึงขอเลื่อนการประชุมไป</a:t>
            </a:r>
            <a:r>
              <a:rPr lang="th-TH" sz="4400" dirty="0">
                <a:solidFill>
                  <a:schemeClr val="tx1"/>
                </a:solidFill>
              </a:rPr>
              <a:t>เป็นวันที่ </a:t>
            </a:r>
            <a:r>
              <a:rPr lang="th-TH" sz="4400" dirty="0"/>
              <a:t>29 พฤศจิกายน 2562 </a:t>
            </a:r>
            <a:r>
              <a:rPr lang="th-TH" sz="4400" b="1" dirty="0">
                <a:solidFill>
                  <a:srgbClr val="C00000"/>
                </a:solidFill>
              </a:rPr>
              <a:t>เวลา 13.00 น. ณ ..................</a:t>
            </a:r>
            <a:r>
              <a:rPr lang="th-TH" sz="4400" dirty="0"/>
              <a:t>			</a:t>
            </a:r>
          </a:p>
          <a:p>
            <a:pPr marL="0" indent="0">
              <a:buNone/>
            </a:pPr>
            <a:r>
              <a:rPr lang="th-TH" sz="4400" dirty="0"/>
              <a:t>       จึงเรียนมาเพื่อทราบ และ(โปรด)ประชุมตามวัน เวลา และสถานที่ที่กำหนดใหม่นี้ จะขอบพระคุณ/เป็นพระคุณยิ่ง</a:t>
            </a:r>
          </a:p>
        </p:txBody>
      </p:sp>
    </p:spTree>
    <p:extLst>
      <p:ext uri="{BB962C8B-B14F-4D97-AF65-F5344CB8AC3E}">
        <p14:creationId xmlns:p14="http://schemas.microsoft.com/office/powerpoint/2010/main" val="14770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0" y="244238"/>
            <a:ext cx="10231265" cy="62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307"/>
            <a:ext cx="10082283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3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01" y="34638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h-TH" sz="8800" b="1" dirty="0">
                <a:solidFill>
                  <a:srgbClr val="7030A0"/>
                </a:solidFill>
              </a:rPr>
              <a:t>งานสารบรรณ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30" y="1640706"/>
            <a:ext cx="7484771" cy="1295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= </a:t>
            </a:r>
            <a:r>
              <a:rPr lang="th-TH" sz="5400" b="1" dirty="0">
                <a:solidFill>
                  <a:srgbClr val="008000"/>
                </a:solidFill>
              </a:rPr>
              <a:t>งานที่เกี่ยวข้องกับการบริหารงานเอกสาร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8692" y="2513925"/>
            <a:ext cx="6647645" cy="343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/>
              <a:t>การจัดทำ</a:t>
            </a:r>
          </a:p>
          <a:p>
            <a:r>
              <a:rPr lang="th-TH" sz="4400" b="1" dirty="0"/>
              <a:t>การรับ </a:t>
            </a:r>
          </a:p>
          <a:p>
            <a:r>
              <a:rPr lang="th-TH" sz="4400" b="1" dirty="0"/>
              <a:t>การส่งข้อมูลข่าวสาร/หนังสือผ่านระบบงานปกติ/ระบบสื่อสารด้วยวิธีการทางอิเล็กทรอนิกส์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49485" y="2677854"/>
            <a:ext cx="2931016" cy="243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/>
              <a:t>การเก็บรักษา</a:t>
            </a:r>
          </a:p>
          <a:p>
            <a:r>
              <a:rPr lang="th-TH" sz="4400" b="1" dirty="0"/>
              <a:t>การยืม</a:t>
            </a:r>
          </a:p>
          <a:p>
            <a:r>
              <a:rPr lang="th-TH" sz="4400" b="1" dirty="0"/>
              <a:t>การทำลาย</a:t>
            </a:r>
          </a:p>
        </p:txBody>
      </p:sp>
    </p:spTree>
    <p:extLst>
      <p:ext uri="{BB962C8B-B14F-4D97-AF65-F5344CB8AC3E}">
        <p14:creationId xmlns:p14="http://schemas.microsoft.com/office/powerpoint/2010/main" val="35480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93594" y="0"/>
            <a:ext cx="10058400" cy="1371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b="1" dirty="0" err="1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ความหมายของหนังสือราชการ</a:t>
            </a:r>
            <a:endParaRPr sz="60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78" name="Shape 178"/>
          <p:cNvSpPr>
            <a:spLocks noGrp="1"/>
          </p:cNvSpPr>
          <p:nvPr>
            <p:ph idx="1"/>
          </p:nvPr>
        </p:nvSpPr>
        <p:spPr>
          <a:xfrm>
            <a:off x="643718" y="1172639"/>
            <a:ext cx="11216185" cy="52281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  <a:defRPr sz="320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หนังสือราชการ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 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คือ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เอกสารที่เป็นหลักฐานในราชการ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ได้แก่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>
              <a:defRPr sz="3200" b="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หนังสือที่มีไปมาระหว่างส่วนราชการ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>
              <a:defRPr sz="3200" b="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หนังสือที่ส่วนราชการมีไปถึงหน่วยงานอื่นใดซึ่งมิใช่ส่วนราชการ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หรือที่มีไปถึงบุคคลภายนอก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>
              <a:defRPr sz="3200" b="0"/>
            </a:pP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หนังสือที่หน่วยงานอื่นใดซึ่งมิใช่ส่วนราชการหรือที่บุคคลภายนอกมีมาถึงส่วนราชการ </a:t>
            </a:r>
          </a:p>
          <a:p>
            <a:pPr>
              <a:defRPr sz="3200" b="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เอกสารที่ทางราชการจัดทำขึ้นเพื่อเป็นหลักฐานราชการ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>
              <a:defRPr sz="3200" b="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เอกสารที่ทางราชการจัดทำขึ้นตามกฏหมาย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ระเบียบ</a:t>
            </a:r>
            <a:r>
              <a:rPr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หรือข้อบังคับ</a:t>
            </a:r>
            <a:endParaRPr sz="36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>
              <a:defRPr sz="3200" b="0"/>
            </a:pPr>
            <a:r>
              <a:rPr sz="3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ข้อมูลข่าวสารหรือหนังสือที่ได้รับจากระบบสารบรรณอิเล็กทรอนิกส์</a:t>
            </a:r>
            <a:endParaRPr sz="36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1346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56" y="372138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ประเภทของหนังสือราชการ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70" y="1197736"/>
            <a:ext cx="4204952" cy="5357610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4800" b="1" dirty="0">
                <a:solidFill>
                  <a:srgbClr val="3399FF"/>
                </a:solidFill>
              </a:rPr>
              <a:t>หนังสือภายนอก </a:t>
            </a:r>
            <a:endParaRPr lang="th-TH" sz="4800" dirty="0">
              <a:solidFill>
                <a:srgbClr val="3399FF"/>
              </a:solidFill>
            </a:endParaRPr>
          </a:p>
          <a:p>
            <a:r>
              <a:rPr lang="th-TH" sz="4800" b="1" dirty="0">
                <a:solidFill>
                  <a:srgbClr val="C00000"/>
                </a:solidFill>
              </a:rPr>
              <a:t>หนังสือภายใน </a:t>
            </a:r>
            <a:endParaRPr lang="th-TH" sz="4800" dirty="0">
              <a:solidFill>
                <a:srgbClr val="C00000"/>
              </a:solidFill>
            </a:endParaRPr>
          </a:p>
          <a:p>
            <a:r>
              <a:rPr lang="th-TH" sz="4800" b="1" dirty="0"/>
              <a:t>หนังสือประทับตรา </a:t>
            </a:r>
            <a:endParaRPr lang="th-TH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86023" y="1197736"/>
            <a:ext cx="5969357" cy="496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  <a:p>
            <a:r>
              <a:rPr lang="th-TH" sz="4800" b="1" dirty="0"/>
              <a:t>หนังสือสั่งการ</a:t>
            </a:r>
            <a:endParaRPr lang="th-TH" sz="4800" dirty="0"/>
          </a:p>
          <a:p>
            <a:r>
              <a:rPr lang="th-TH" sz="4800" b="1" dirty="0"/>
              <a:t>หนังสือประชาสัมพันธ์ </a:t>
            </a:r>
            <a:endParaRPr lang="th-TH" sz="4800" dirty="0"/>
          </a:p>
          <a:p>
            <a:r>
              <a:rPr lang="th-TH" sz="4800" b="1" dirty="0"/>
              <a:t>หนังสือที่เจ้าหน้าที่ทำขึ้น หรือรับไว้เป็นหลักฐานในราชการ 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435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9" y="385016"/>
            <a:ext cx="10058400" cy="13716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ส่วนประกอบของหนังสือราชการ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032" y="1656972"/>
            <a:ext cx="10862689" cy="3931920"/>
          </a:xfrm>
        </p:spPr>
        <p:txBody>
          <a:bodyPr>
            <a:normAutofit/>
          </a:bodyPr>
          <a:lstStyle/>
          <a:p>
            <a:r>
              <a:rPr lang="th-TH" sz="4200" dirty="0"/>
              <a:t> </a:t>
            </a:r>
            <a:r>
              <a:rPr lang="th-TH" sz="4800" b="1" dirty="0">
                <a:solidFill>
                  <a:srgbClr val="0070C0"/>
                </a:solidFill>
              </a:rPr>
              <a:t>ส่วนหัว หัวกระดาษจดหมาย  ที่อยู่ส่วนราชการ  ที่  วัน เดือน ปี      ชื่อเรื่อง ผู้รับจดหมาย  สิ่งที่ส่งมาด้วย  อ้างถึง</a:t>
            </a:r>
          </a:p>
          <a:p>
            <a:r>
              <a:rPr lang="th-TH" sz="4800" dirty="0"/>
              <a:t> </a:t>
            </a:r>
            <a:r>
              <a:rPr lang="th-TH" sz="4800" b="1" dirty="0">
                <a:solidFill>
                  <a:srgbClr val="C00000"/>
                </a:solidFill>
              </a:rPr>
              <a:t>ส่วนเนื้อหา   มี 1/2/3 ตอน(ย่อหน้า)</a:t>
            </a:r>
            <a:r>
              <a:rPr lang="th-TH" sz="4800" b="1" dirty="0">
                <a:solidFill>
                  <a:srgbClr val="008000"/>
                </a:solidFill>
              </a:rPr>
              <a:t>  </a:t>
            </a:r>
            <a:r>
              <a:rPr lang="th-TH" sz="4800" b="1" dirty="0">
                <a:solidFill>
                  <a:srgbClr val="C00000"/>
                </a:solidFill>
              </a:rPr>
              <a:t>ภาคสรุป/จุดประสงค์ </a:t>
            </a:r>
          </a:p>
          <a:p>
            <a:r>
              <a:rPr lang="th-TH" sz="4800" dirty="0"/>
              <a:t> </a:t>
            </a:r>
            <a:r>
              <a:rPr lang="th-TH" sz="4800" b="1" dirty="0">
                <a:solidFill>
                  <a:srgbClr val="008000"/>
                </a:solidFill>
              </a:rPr>
              <a:t>ส่วนท้าย  คำลงท้าย  ชื่อ  ตำแหน่ง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 r="15150"/>
          <a:stretch/>
        </p:blipFill>
        <p:spPr>
          <a:xfrm>
            <a:off x="9608657" y="5111827"/>
            <a:ext cx="2344646" cy="1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589</TotalTime>
  <Words>1255</Words>
  <Application>Microsoft Office PowerPoint</Application>
  <PresentationFormat>Widescreen</PresentationFormat>
  <Paragraphs>202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Angsana New</vt:lpstr>
      <vt:lpstr>Arial</vt:lpstr>
      <vt:lpstr>Calibri</vt:lpstr>
      <vt:lpstr>Cordia New</vt:lpstr>
      <vt:lpstr>Courier New</vt:lpstr>
      <vt:lpstr>DilleniaUPC</vt:lpstr>
      <vt:lpstr>Garamond</vt:lpstr>
      <vt:lpstr>Wingdings 3</vt:lpstr>
      <vt:lpstr>Savon</vt:lpstr>
      <vt:lpstr>เทคนิคการเขียนหนังสือราชการ</vt:lpstr>
      <vt:lpstr>หัวข้อบรรยายการเขียนหนังสือราชการ</vt:lpstr>
      <vt:lpstr>PowerPoint Presentation</vt:lpstr>
      <vt:lpstr>PowerPoint Presentation</vt:lpstr>
      <vt:lpstr>PowerPoint Presentation</vt:lpstr>
      <vt:lpstr>งานสารบรรณ</vt:lpstr>
      <vt:lpstr>ความหมายของหนังสือราชการ</vt:lpstr>
      <vt:lpstr>ประเภทของหนังสือราชการ</vt:lpstr>
      <vt:lpstr>ส่วนประกอบของหนังสือราชการ</vt:lpstr>
      <vt:lpstr>PowerPoint Presentation</vt:lpstr>
      <vt:lpstr>ชั้นความลับ (ถ้ามี)  </vt:lpstr>
      <vt:lpstr>ชั้นความเร็ว (ถ้ามี)</vt:lpstr>
      <vt:lpstr>เลขที่หนังสือ</vt:lpstr>
      <vt:lpstr>เลขที่หนังสือ (ต่อ)</vt:lpstr>
      <vt:lpstr>วัน เดือน ปี</vt:lpstr>
      <vt:lpstr>เรื่อง</vt:lpstr>
      <vt:lpstr>เรื่อง(ต่อ)</vt:lpstr>
      <vt:lpstr>เรื่อง(ต่อ)</vt:lpstr>
      <vt:lpstr>คำขึ้นต้น</vt:lpstr>
      <vt:lpstr>คำขึ้นต้น</vt:lpstr>
      <vt:lpstr>อ้างถึง (ถ้ามี)</vt:lpstr>
      <vt:lpstr>สิ่งที่ส่งมาด้วย (ถ้ามี) </vt:lpstr>
      <vt:lpstr>PowerPoint Presentation</vt:lpstr>
      <vt:lpstr>การใช้ “ด้วย เนื่องด้วย  เนื่องจาก”</vt:lpstr>
      <vt:lpstr>การใช้ “ตาม ตามที่”</vt:lpstr>
      <vt:lpstr>คำเชื่อมในส่วนนำ</vt:lpstr>
      <vt:lpstr>ส่วนท้าย/สรุปความ</vt:lpstr>
      <vt:lpstr>PowerPoint Presentation</vt:lpstr>
      <vt:lpstr>PowerPoint Presentation</vt:lpstr>
      <vt:lpstr>การใช้คำนำหน้านาม ข้อบังคับมหาวิทยาลัยมหิดล ว่าด้วยการใช้คำนำหน้านาม พ.ศ. 2555 </vt:lpstr>
      <vt:lpstr>ภาษาในการเขียนจดหมาย</vt:lpstr>
      <vt:lpstr>การใช้ภาษา</vt:lpstr>
      <vt:lpstr>น้ำเสียงของการใช้คำ</vt:lpstr>
      <vt:lpstr>แบบฝึกหัด : ปรับแก้ข้อความ จดหมายเลื่อนการประชุม</vt:lpstr>
      <vt:lpstr>เฉลย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เทคนิคการเขียนหนังสือราชการ</dc:title>
  <dc:creator>Faculty of Liberal Arts</dc:creator>
  <cp:lastModifiedBy>User</cp:lastModifiedBy>
  <cp:revision>153</cp:revision>
  <cp:lastPrinted>2017-09-13T10:43:22Z</cp:lastPrinted>
  <dcterms:created xsi:type="dcterms:W3CDTF">2017-09-11T14:41:17Z</dcterms:created>
  <dcterms:modified xsi:type="dcterms:W3CDTF">2019-12-20T09:16:05Z</dcterms:modified>
</cp:coreProperties>
</file>